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2" r:id="rId3"/>
    <p:sldId id="261" r:id="rId4"/>
    <p:sldId id="341" r:id="rId5"/>
    <p:sldId id="359" r:id="rId6"/>
    <p:sldId id="362" r:id="rId7"/>
    <p:sldId id="364" r:id="rId8"/>
    <p:sldId id="363" r:id="rId9"/>
    <p:sldId id="368" r:id="rId10"/>
    <p:sldId id="369" r:id="rId11"/>
    <p:sldId id="370" r:id="rId12"/>
    <p:sldId id="373" r:id="rId13"/>
    <p:sldId id="374" r:id="rId14"/>
    <p:sldId id="375" r:id="rId15"/>
    <p:sldId id="376" r:id="rId16"/>
    <p:sldId id="377" r:id="rId17"/>
    <p:sldId id="378" r:id="rId18"/>
    <p:sldId id="380" r:id="rId19"/>
    <p:sldId id="381" r:id="rId20"/>
    <p:sldId id="386" r:id="rId21"/>
    <p:sldId id="382" r:id="rId22"/>
    <p:sldId id="383" r:id="rId23"/>
    <p:sldId id="385" r:id="rId24"/>
    <p:sldId id="384" r:id="rId25"/>
    <p:sldId id="387" r:id="rId26"/>
  </p:sldIdLst>
  <p:sldSz cx="9906000" cy="6858000" type="A4"/>
  <p:notesSz cx="6865938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F09"/>
    <a:srgbClr val="FEE866"/>
    <a:srgbClr val="25CBC7"/>
    <a:srgbClr val="22C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0" autoAdjust="0"/>
    <p:restoredTop sz="94206" autoAdjust="0"/>
  </p:normalViewPr>
  <p:slideViewPr>
    <p:cSldViewPr>
      <p:cViewPr>
        <p:scale>
          <a:sx n="76" d="100"/>
          <a:sy n="76" d="100"/>
        </p:scale>
        <p:origin x="-2056" y="-680"/>
      </p:cViewPr>
      <p:guideLst>
        <p:guide orient="horz" pos="2205"/>
        <p:guide pos="3120"/>
      </p:guideLst>
    </p:cSldViewPr>
  </p:slideViewPr>
  <p:outlineViewPr>
    <p:cViewPr>
      <p:scale>
        <a:sx n="33" d="100"/>
        <a:sy n="33" d="100"/>
      </p:scale>
      <p:origin x="0" y="26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5240" cy="499745"/>
          </a:xfrm>
          <a:prstGeom prst="rect">
            <a:avLst/>
          </a:prstGeom>
        </p:spPr>
        <p:txBody>
          <a:bodyPr vert="horz" lIns="96336" tIns="48167" rIns="96336" bIns="4816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9111" y="0"/>
            <a:ext cx="2975240" cy="499745"/>
          </a:xfrm>
          <a:prstGeom prst="rect">
            <a:avLst/>
          </a:prstGeom>
        </p:spPr>
        <p:txBody>
          <a:bodyPr vert="horz" lIns="96336" tIns="48167" rIns="96336" bIns="48167" rtlCol="0"/>
          <a:lstStyle>
            <a:lvl1pPr algn="r">
              <a:defRPr sz="1300"/>
            </a:lvl1pPr>
          </a:lstStyle>
          <a:p>
            <a:fld id="{9303F3A7-069D-405B-838D-56C63FE6F495}" type="datetimeFigureOut">
              <a:rPr lang="ru-RU" smtClean="0"/>
              <a:t>12.10.17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93421"/>
            <a:ext cx="2975240" cy="499745"/>
          </a:xfrm>
          <a:prstGeom prst="rect">
            <a:avLst/>
          </a:prstGeom>
        </p:spPr>
        <p:txBody>
          <a:bodyPr vert="horz" lIns="96336" tIns="48167" rIns="96336" bIns="4816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9111" y="9493421"/>
            <a:ext cx="2975240" cy="499745"/>
          </a:xfrm>
          <a:prstGeom prst="rect">
            <a:avLst/>
          </a:prstGeom>
        </p:spPr>
        <p:txBody>
          <a:bodyPr vert="horz" lIns="96336" tIns="48167" rIns="96336" bIns="48167" rtlCol="0" anchor="b"/>
          <a:lstStyle>
            <a:lvl1pPr algn="r">
              <a:defRPr sz="1300"/>
            </a:lvl1pPr>
          </a:lstStyle>
          <a:p>
            <a:fld id="{F604E482-5C70-4785-A5F1-1363C5CB1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85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5240" cy="499745"/>
          </a:xfrm>
          <a:prstGeom prst="rect">
            <a:avLst/>
          </a:prstGeom>
        </p:spPr>
        <p:txBody>
          <a:bodyPr vert="horz" lIns="96336" tIns="48167" rIns="96336" bIns="4816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9111" y="0"/>
            <a:ext cx="2975240" cy="499745"/>
          </a:xfrm>
          <a:prstGeom prst="rect">
            <a:avLst/>
          </a:prstGeom>
        </p:spPr>
        <p:txBody>
          <a:bodyPr vert="horz" lIns="96336" tIns="48167" rIns="96336" bIns="48167" rtlCol="0"/>
          <a:lstStyle>
            <a:lvl1pPr algn="r">
              <a:defRPr sz="1300"/>
            </a:lvl1pPr>
          </a:lstStyle>
          <a:p>
            <a:fld id="{647302ED-8169-49DC-A798-A74F42E373D8}" type="datetimeFigureOut">
              <a:rPr lang="ru-RU" smtClean="0"/>
              <a:t>12.10.17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749300"/>
            <a:ext cx="541337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6" tIns="48167" rIns="96336" bIns="4816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594" y="4747578"/>
            <a:ext cx="5492750" cy="4497704"/>
          </a:xfrm>
          <a:prstGeom prst="rect">
            <a:avLst/>
          </a:prstGeom>
        </p:spPr>
        <p:txBody>
          <a:bodyPr vert="horz" lIns="96336" tIns="48167" rIns="96336" bIns="481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93421"/>
            <a:ext cx="2975240" cy="499745"/>
          </a:xfrm>
          <a:prstGeom prst="rect">
            <a:avLst/>
          </a:prstGeom>
        </p:spPr>
        <p:txBody>
          <a:bodyPr vert="horz" lIns="96336" tIns="48167" rIns="96336" bIns="4816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9111" y="9493421"/>
            <a:ext cx="2975240" cy="499745"/>
          </a:xfrm>
          <a:prstGeom prst="rect">
            <a:avLst/>
          </a:prstGeom>
        </p:spPr>
        <p:txBody>
          <a:bodyPr vert="horz" lIns="96336" tIns="48167" rIns="96336" bIns="48167" rtlCol="0" anchor="b"/>
          <a:lstStyle>
            <a:lvl1pPr algn="r">
              <a:defRPr sz="1300"/>
            </a:lvl1pPr>
          </a:lstStyle>
          <a:p>
            <a:fld id="{166975A9-11C8-4B08-AC51-36110BB700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58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75A9-11C8-4B08-AC51-36110BB700D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19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75A9-11C8-4B08-AC51-36110BB700D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30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0AA76-63A1-471F-A649-1FA0933F5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BACA7-4A7E-4AE8-AB8B-ED0736CFCDC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19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491DD-D674-4569-8F10-F2F473FD113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8D884-E71F-4757-AD32-2DE48AB7994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76034-19B1-4785-B88C-99891B340FC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AEBDD-293F-4925-A87F-44EEA9A7F0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FAB25-F383-47FA-AD29-C49DA34150A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8CC8D-08D6-4CC1-883D-BDAF8578E9E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66E7E-84A2-4A7A-AB48-7806FE54D7D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75B4B-3D59-446C-AC6F-4456419E8A0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8D2F29-987C-46FA-A0C9-178B6413ECD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hyperlink" Target="http://www.zhitomir.info/news_131496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7.png"/><Relationship Id="rId5" Type="http://schemas.openxmlformats.org/officeDocument/2006/relationships/hyperlink" Target="http://www.minregion.gov.ua/wp-content/uploads/2017/02/Zmina-----3-DBN-V.2.5-20-2001-Gazopostachannya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image" Target="../media/image51.jpeg"/><Relationship Id="rId9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3.jpeg"/><Relationship Id="rId5" Type="http://schemas.openxmlformats.org/officeDocument/2006/relationships/hyperlink" Target="https://rm.coe.int/16806d855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9.jpeg"/><Relationship Id="rId5" Type="http://schemas.openxmlformats.org/officeDocument/2006/relationships/image" Target="../media/image54.jpe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hyperlink" Target="http://static.rada.gov.ua/host/pls/zweb_n/webproc4_2?id=&amp;pf3516=2279&amp;skl=9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000672" y="44624"/>
            <a:ext cx="61930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sz="2800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«УКРАВТОНОМГАЗ»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ВАШ НАДЕЖНЫЙ ПАРТНЕР в области сжиженного газа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75592" y="4100879"/>
            <a:ext cx="4920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УКРАИНСКИЕ 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ЗАКОНЫ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6946" y="1196752"/>
            <a:ext cx="96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3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ый треугольник 24"/>
          <p:cNvSpPr/>
          <p:nvPr/>
        </p:nvSpPr>
        <p:spPr>
          <a:xfrm rot="16200000">
            <a:off x="9328812" y="6280814"/>
            <a:ext cx="531812" cy="62256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94718" y="6488671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ahoma" pitchFamily="34" charset="0"/>
              </a:rPr>
              <a:t>1</a:t>
            </a:r>
            <a:endParaRPr lang="en-US" b="1" dirty="0" smtClean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56" y="2348880"/>
            <a:ext cx="2304256" cy="2304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808984" y="4100879"/>
            <a:ext cx="5552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ЕВРОПЕЙСКИЕ ДИРЕКТИВЫ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512840" y="6512724"/>
            <a:ext cx="2913624" cy="300652"/>
            <a:chOff x="3404828" y="6359487"/>
            <a:chExt cx="3096344" cy="364093"/>
          </a:xfrm>
        </p:grpSpPr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3404828" y="6359487"/>
              <a:ext cx="3096344" cy="31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uk-UA" sz="1600" b="1" dirty="0" smtClean="0"/>
                <a:t>  www.ukravtonomgaz.ua</a:t>
              </a:r>
              <a:endParaRPr lang="ru-RU" altLang="uk-UA" sz="1600" b="1" dirty="0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529012" y="6379808"/>
              <a:ext cx="2847975" cy="158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529012" y="6720405"/>
              <a:ext cx="2847975" cy="317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-15552" y="5517232"/>
            <a:ext cx="9921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Строительные нормы - Ахиллесова пята украинского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бизнеса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9" y="1340768"/>
            <a:ext cx="1927115" cy="2635797"/>
          </a:xfrm>
          <a:prstGeom prst="rect">
            <a:avLst/>
          </a:prstGeom>
          <a:noFill/>
          <a:ln>
            <a:noFill/>
          </a:ln>
          <a:effectLst>
            <a:outerShdw blurRad="50800" dist="35921" dir="2700000" algn="ctr" rotWithShape="0">
              <a:schemeClr val="tx1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1340768"/>
            <a:ext cx="1927115" cy="2663099"/>
          </a:xfrm>
          <a:prstGeom prst="rect">
            <a:avLst/>
          </a:prstGeom>
          <a:noFill/>
          <a:ln>
            <a:noFill/>
          </a:ln>
          <a:effectLst>
            <a:outerShdw blurRad="50800" dist="35921" dir="2700000" algn="ctr" rotWithShape="0">
              <a:schemeClr val="tx1">
                <a:alpha val="5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27891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72480" y="6592267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56656" y="313492"/>
            <a:ext cx="6624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ДАБ</a:t>
            </a:r>
            <a:r>
              <a:rPr lang="uk-UA" sz="2800" b="1" dirty="0" smtClean="0">
                <a:solidFill>
                  <a:srgbClr val="002060"/>
                </a:solidFill>
              </a:rPr>
              <a:t>І» </a:t>
            </a:r>
            <a:r>
              <a:rPr lang="uk-UA" sz="2800" b="1" dirty="0" err="1">
                <a:solidFill>
                  <a:srgbClr val="002060"/>
                </a:solidFill>
              </a:rPr>
              <a:t>решает</a:t>
            </a:r>
            <a:r>
              <a:rPr lang="uk-UA" sz="2800" b="1" dirty="0">
                <a:solidFill>
                  <a:srgbClr val="002060"/>
                </a:solidFill>
              </a:rPr>
              <a:t> всё. Закон </a:t>
            </a:r>
            <a:r>
              <a:rPr lang="ru-RU" sz="2800" b="1" dirty="0">
                <a:solidFill>
                  <a:srgbClr val="002060"/>
                </a:solidFill>
              </a:rPr>
              <a:t>№ 1817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2480" y="1988840"/>
            <a:ext cx="936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/>
              <a:t>ШТРАФЫ за выполнение </a:t>
            </a:r>
            <a:r>
              <a:rPr lang="ru-RU" b="1" dirty="0"/>
              <a:t>строительных работ без разрешения на их выполнение, </a:t>
            </a:r>
            <a:r>
              <a:rPr lang="ru-RU" b="1" dirty="0" smtClean="0"/>
              <a:t>в </a:t>
            </a:r>
            <a:r>
              <a:rPr lang="ru-RU" b="1" dirty="0"/>
              <a:t>отношении </a:t>
            </a:r>
            <a:r>
              <a:rPr lang="ru-RU" b="1" dirty="0" smtClean="0"/>
              <a:t>объектов класса </a:t>
            </a:r>
            <a:r>
              <a:rPr lang="ru-RU" b="1" dirty="0"/>
              <a:t>СС3</a:t>
            </a:r>
            <a:r>
              <a:rPr lang="ru-RU" b="1" dirty="0" smtClean="0"/>
              <a:t> (значительных последствий)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9804" y="1251123"/>
            <a:ext cx="946639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Изменения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Законе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от 17.01.2017 № 1817-VIII, по совершенствованию градостроительной деятельности.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87658" y="2996952"/>
            <a:ext cx="7445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/>
              <a:t>Субъекты градостроительства, которые являются заказчиками </a:t>
            </a:r>
            <a:r>
              <a:rPr lang="ru-RU" dirty="0" smtClean="0"/>
              <a:t>строительства </a:t>
            </a:r>
            <a:r>
              <a:rPr lang="ru-RU" dirty="0"/>
              <a:t>- в размере девятисот прожиточных минимумов для трудоспособных </a:t>
            </a:r>
            <a:r>
              <a:rPr lang="ru-RU" dirty="0" smtClean="0"/>
              <a:t>лиц </a:t>
            </a:r>
            <a:r>
              <a:rPr lang="ru-RU" dirty="0"/>
              <a:t>(</a:t>
            </a:r>
            <a:r>
              <a:rPr lang="ru-RU" b="1" dirty="0" smtClean="0"/>
              <a:t>1 585 000 </a:t>
            </a:r>
            <a:r>
              <a:rPr lang="ru-RU" b="1" dirty="0"/>
              <a:t>грн.</a:t>
            </a:r>
            <a:r>
              <a:rPr lang="ru-RU" dirty="0"/>
              <a:t>)</a:t>
            </a:r>
            <a:endParaRPr lang="ru-RU" b="1" dirty="0"/>
          </a:p>
        </p:txBody>
      </p:sp>
      <p:pic>
        <p:nvPicPr>
          <p:cNvPr id="14" name="Изображение 2" descr="Macintosh HD:Users:mac:Desktop:Снимок экрана 2017-10-07 в 00.38.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3" y="2996952"/>
            <a:ext cx="792088" cy="648072"/>
          </a:xfrm>
          <a:prstGeom prst="rect">
            <a:avLst/>
          </a:prstGeom>
          <a:noFill/>
          <a:ln>
            <a:noFill/>
          </a:ln>
          <a:effectLst>
            <a:outerShdw blurRad="12700" dist="38100" dir="2700000" algn="tl" rotWithShape="0">
              <a:prstClr val="black">
                <a:alpha val="67000"/>
              </a:prstClr>
            </a:outerShdw>
          </a:effectLst>
        </p:spPr>
      </p:pic>
      <p:pic>
        <p:nvPicPr>
          <p:cNvPr id="15" name="Изображение 3" descr="Macintosh HD:Users:mac:Desktop:Снимок экрана 2017-10-07 в 00.40.38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3" y="4221088"/>
            <a:ext cx="864096" cy="720079"/>
          </a:xfrm>
          <a:prstGeom prst="rect">
            <a:avLst/>
          </a:prstGeom>
          <a:noFill/>
          <a:ln>
            <a:noFill/>
          </a:ln>
          <a:effectLst>
            <a:outerShdw blurRad="12700" dist="38100" dir="2700000" algn="tl" rotWithShape="0">
              <a:prstClr val="black">
                <a:alpha val="67000"/>
              </a:prstClr>
            </a:outerShdw>
          </a:effectLst>
        </p:spPr>
      </p:pic>
      <p:pic>
        <p:nvPicPr>
          <p:cNvPr id="16" name="Изображение 4" descr="Macintosh HD:Users:mac:Desktop:Снимок экрана 2017-10-07 в 00.41.31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5445224"/>
            <a:ext cx="936103" cy="720080"/>
          </a:xfrm>
          <a:prstGeom prst="rect">
            <a:avLst/>
          </a:prstGeom>
          <a:noFill/>
          <a:ln>
            <a:noFill/>
          </a:ln>
          <a:effectLst>
            <a:outerShdw blurRad="12700" dist="38100" dir="2700000" algn="tl" rotWithShape="0">
              <a:prstClr val="black">
                <a:alpha val="67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87658" y="4221088"/>
            <a:ext cx="7718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Проектная организация - в размере девяноста прожиточных</a:t>
            </a:r>
          </a:p>
          <a:p>
            <a:r>
              <a:rPr lang="ru-RU" dirty="0"/>
              <a:t>минимумов для трудоспособных </a:t>
            </a:r>
            <a:r>
              <a:rPr lang="ru-RU" dirty="0" smtClean="0"/>
              <a:t>лиц </a:t>
            </a:r>
            <a:r>
              <a:rPr lang="ru-RU" dirty="0"/>
              <a:t>(</a:t>
            </a:r>
            <a:r>
              <a:rPr lang="ru-RU" b="1" dirty="0" smtClean="0"/>
              <a:t>158 000 </a:t>
            </a:r>
            <a:r>
              <a:rPr lang="ru-RU" b="1" dirty="0"/>
              <a:t>грн.</a:t>
            </a:r>
            <a:r>
              <a:rPr lang="ru-RU" dirty="0"/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87658" y="5373216"/>
            <a:ext cx="7445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Субъекты градостроительства, выполняющие строительные работы - в размере девятисот прожиточных минимумов для трудоспособных </a:t>
            </a:r>
            <a:r>
              <a:rPr lang="ru-RU" dirty="0" smtClean="0"/>
              <a:t>лиц </a:t>
            </a:r>
            <a:r>
              <a:rPr lang="ru-RU" dirty="0"/>
              <a:t>(</a:t>
            </a:r>
            <a:r>
              <a:rPr lang="ru-RU" b="1" dirty="0" smtClean="0"/>
              <a:t>1 585 000 </a:t>
            </a:r>
            <a:r>
              <a:rPr lang="ru-RU" b="1" dirty="0"/>
              <a:t>грн.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452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5300" y="6525344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127500" y="6525344"/>
            <a:ext cx="1981200" cy="365125"/>
          </a:xfrm>
        </p:spPr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2640" y="83558"/>
            <a:ext cx="6624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Примеры отказа «ДАБ</a:t>
            </a: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І»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 descr="F:\A.РАБОТА\файлы УКРАВТОНОМ\Презентации Укравтономгаз\2017 Куюны форум А95\видмова\img20171011_180812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681453"/>
            <a:ext cx="4052170" cy="56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A.РАБОТА\файлы УКРАВТОНОМ\Презентации Укравтономгаз\2017 Куюны форум А95\видмова\img20171011_1808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1" y="681454"/>
            <a:ext cx="416936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3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6" descr="F:\A.РАБОТА\файлы УКРАВТОНОМ\Презентации Укравтономгаз\2017 Куюны форум А95\видмова\Sport_life_Zh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548680"/>
            <a:ext cx="415858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A.РАБОТА\файлы УКРАВТОНОМ\Презентации Укравтономгаз\2017 Куюны форум А95\видмова\Sport_life_Zh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5" y="548680"/>
            <a:ext cx="404904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6510" y="6372036"/>
            <a:ext cx="890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Примеры отказов  ГАСИ на сайте  </a:t>
            </a:r>
            <a:r>
              <a:rPr lang="en-US" b="1" dirty="0" smtClean="0">
                <a:hlinkClick r:id="rId4"/>
              </a:rPr>
              <a:t>http</a:t>
            </a:r>
            <a:r>
              <a:rPr lang="en-US" b="1" dirty="0">
                <a:hlinkClick r:id="rId4"/>
              </a:rPr>
              <a:t>://www.zhitomir.info/news_131496.</a:t>
            </a:r>
            <a:r>
              <a:rPr lang="en-US" b="1" dirty="0" smtClean="0">
                <a:hlinkClick r:id="rId4"/>
              </a:rPr>
              <a:t>html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2640" y="83558"/>
            <a:ext cx="6624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Примеры отказа «ДАБ</a:t>
            </a: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І»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6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44488" y="6520259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088904" y="6448251"/>
            <a:ext cx="1981200" cy="365125"/>
          </a:xfrm>
        </p:spPr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3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28664" y="11663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Варианты получения Разрешения на </a:t>
            </a:r>
            <a:r>
              <a:rPr lang="ru-RU" sz="2800" b="1" dirty="0" smtClean="0">
                <a:solidFill>
                  <a:srgbClr val="002060"/>
                </a:solidFill>
              </a:rPr>
              <a:t>строительство ГАСК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4689" y="1753652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1. Поиск </a:t>
            </a:r>
            <a:r>
              <a:rPr lang="ru-RU" sz="2800" b="1" dirty="0">
                <a:solidFill>
                  <a:srgbClr val="002060"/>
                </a:solidFill>
              </a:rPr>
              <a:t>представителя инспекции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F:\A.РАБОТА\файлы УКРАВТОНОМ\Презентации Укравтономгаз\2017 Куюны форум А95\картинки\fea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700808"/>
            <a:ext cx="918526" cy="832861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44688" y="537321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4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</a:rPr>
              <a:t>Обращение к политикам высшего ранга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F:\A.РАБОТА\файлы УКРАВТОНОМ\Презентации Укравтономгаз\2017 Куюны форум А95\картинки\fsdv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5085184"/>
            <a:ext cx="738406" cy="1008112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44688" y="4005064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3. Скандал </a:t>
            </a:r>
            <a:r>
              <a:rPr lang="ru-RU" sz="2800" b="1" dirty="0">
                <a:solidFill>
                  <a:srgbClr val="002060"/>
                </a:solidFill>
              </a:rPr>
              <a:t>и информационная атака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3" name="Picture 5" descr="F:\A.РАБОТА\файлы УКРАВТОНОМ\Презентации Укравтономгаз\2017 Куюны форум А95\картинки\fsdvsvdv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3933056"/>
            <a:ext cx="709728" cy="725346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072680" y="2852936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2. Обращение в суд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Изображение 4" descr="Снимок экрана 2017-10-12 в 20.03.5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2708920"/>
            <a:ext cx="90087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2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127500" y="6520259"/>
            <a:ext cx="1981200" cy="365125"/>
          </a:xfrm>
        </p:spPr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28664" y="11663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Закон </a:t>
            </a:r>
            <a:r>
              <a:rPr lang="uk-UA" sz="2800" b="1" dirty="0" smtClean="0">
                <a:solidFill>
                  <a:srgbClr val="002060"/>
                </a:solidFill>
              </a:rPr>
              <a:t>об </a:t>
            </a:r>
            <a:r>
              <a:rPr lang="uk-UA" sz="2800" b="1" dirty="0">
                <a:solidFill>
                  <a:srgbClr val="002060"/>
                </a:solidFill>
              </a:rPr>
              <a:t>объектах </a:t>
            </a:r>
            <a:r>
              <a:rPr lang="uk-UA" sz="2800" b="1" dirty="0" smtClean="0">
                <a:solidFill>
                  <a:srgbClr val="002060"/>
                </a:solidFill>
              </a:rPr>
              <a:t>повышенной опасности </a:t>
            </a:r>
            <a:r>
              <a:rPr lang="uk-UA" sz="2800" b="1" dirty="0">
                <a:solidFill>
                  <a:srgbClr val="002060"/>
                </a:solidFill>
              </a:rPr>
              <a:t>– </a:t>
            </a:r>
            <a:r>
              <a:rPr lang="uk-UA" sz="2800" b="1" dirty="0" smtClean="0">
                <a:solidFill>
                  <a:srgbClr val="002060"/>
                </a:solidFill>
              </a:rPr>
              <a:t>иллюзия изменений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68625" y="1394773"/>
            <a:ext cx="8337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1. </a:t>
            </a:r>
            <a:r>
              <a:rPr lang="uk-UA" sz="2800" b="1" dirty="0" err="1" smtClean="0"/>
              <a:t>Имплементация</a:t>
            </a:r>
            <a:r>
              <a:rPr lang="uk-UA" sz="2800" b="1" dirty="0" smtClean="0"/>
              <a:t> </a:t>
            </a:r>
            <a:r>
              <a:rPr lang="uk-UA" sz="2800" b="1" dirty="0" err="1"/>
              <a:t>Директивы</a:t>
            </a:r>
            <a:r>
              <a:rPr lang="uk-UA" sz="2800" b="1" dirty="0"/>
              <a:t> </a:t>
            </a:r>
            <a:r>
              <a:rPr lang="uk-UA" sz="2800" b="1" dirty="0" smtClean="0"/>
              <a:t>2012/18/ЄС </a:t>
            </a:r>
            <a:r>
              <a:rPr lang="ru-RU" sz="2800" dirty="0" smtClean="0"/>
              <a:t>о </a:t>
            </a:r>
            <a:r>
              <a:rPr lang="ru-RU" sz="2800" dirty="0"/>
              <a:t>предотвращении тяжелых аварий </a:t>
            </a:r>
            <a:r>
              <a:rPr lang="uk-UA" sz="2800" dirty="0" err="1" smtClean="0"/>
              <a:t>переносится</a:t>
            </a:r>
            <a:r>
              <a:rPr lang="uk-UA" sz="2800" dirty="0" smtClean="0"/>
              <a:t> на </a:t>
            </a:r>
            <a:r>
              <a:rPr lang="uk-UA" sz="2800" dirty="0"/>
              <a:t>2 </a:t>
            </a:r>
            <a:r>
              <a:rPr lang="uk-UA" sz="2800" dirty="0" err="1"/>
              <a:t>года</a:t>
            </a:r>
            <a:r>
              <a:rPr lang="uk-UA" sz="2800" dirty="0"/>
              <a:t> до 2019 </a:t>
            </a:r>
            <a:r>
              <a:rPr lang="uk-UA" sz="2800" dirty="0" smtClean="0"/>
              <a:t>г.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68626" y="2708920"/>
            <a:ext cx="83373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2. </a:t>
            </a:r>
            <a:r>
              <a:rPr lang="uk-UA" sz="2800" dirty="0" smtClean="0"/>
              <a:t>Постановление Кабмина №956 «</a:t>
            </a:r>
            <a:r>
              <a:rPr lang="ru-RU" sz="2800" dirty="0"/>
              <a:t>Об идентификации и декларировании безопасности объектов повышенной опасности</a:t>
            </a:r>
            <a:r>
              <a:rPr lang="uk-UA" sz="2800" dirty="0" smtClean="0"/>
              <a:t>» предлагают оставить без </a:t>
            </a:r>
            <a:r>
              <a:rPr lang="uk-UA" sz="2800" dirty="0" err="1" smtClean="0"/>
              <a:t>изменений</a:t>
            </a:r>
            <a:r>
              <a:rPr lang="uk-UA" sz="2800" dirty="0" smtClean="0"/>
              <a:t>.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92563" y="4419109"/>
            <a:ext cx="833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3. </a:t>
            </a:r>
            <a:r>
              <a:rPr lang="uk-UA" sz="2800" dirty="0" err="1" smtClean="0"/>
              <a:t>Добавление</a:t>
            </a:r>
            <a:r>
              <a:rPr lang="uk-UA" sz="2800" dirty="0" smtClean="0"/>
              <a:t> </a:t>
            </a:r>
            <a:r>
              <a:rPr lang="uk-UA" sz="2800" dirty="0" err="1" smtClean="0"/>
              <a:t>третьего</a:t>
            </a:r>
            <a:r>
              <a:rPr lang="uk-UA" sz="2800" dirty="0" smtClean="0"/>
              <a:t> </a:t>
            </a:r>
            <a:r>
              <a:rPr lang="uk-UA" sz="2800" dirty="0" err="1" smtClean="0"/>
              <a:t>класа</a:t>
            </a:r>
            <a:r>
              <a:rPr lang="uk-UA" sz="2800" dirty="0" smtClean="0"/>
              <a:t> </a:t>
            </a:r>
            <a:r>
              <a:rPr lang="uk-UA" sz="2800" dirty="0" err="1" smtClean="0"/>
              <a:t>опасности</a:t>
            </a:r>
            <a:r>
              <a:rPr lang="uk-UA" sz="2800" dirty="0" smtClean="0"/>
              <a:t> </a:t>
            </a:r>
          </a:p>
          <a:p>
            <a:r>
              <a:rPr lang="uk-UA" sz="2800" dirty="0" err="1"/>
              <a:t>в</a:t>
            </a:r>
            <a:r>
              <a:rPr lang="uk-UA" sz="2800" dirty="0" err="1" smtClean="0"/>
              <a:t>редных</a:t>
            </a:r>
            <a:r>
              <a:rPr lang="uk-UA" sz="2800" dirty="0" smtClean="0"/>
              <a:t> </a:t>
            </a:r>
            <a:r>
              <a:rPr lang="uk-UA" sz="2800" dirty="0" err="1"/>
              <a:t>в</a:t>
            </a:r>
            <a:r>
              <a:rPr lang="uk-UA" sz="2800" dirty="0" err="1" smtClean="0"/>
              <a:t>еществ</a:t>
            </a:r>
            <a:r>
              <a:rPr lang="uk-UA" sz="2800" dirty="0" smtClean="0"/>
              <a:t>. (от 1т до 50т для СУГ) ?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68624" y="5643245"/>
            <a:ext cx="8337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4</a:t>
            </a:r>
            <a:r>
              <a:rPr lang="uk-UA" sz="2800" dirty="0" smtClean="0"/>
              <a:t>. Для </a:t>
            </a:r>
            <a:r>
              <a:rPr lang="uk-UA" sz="2800" dirty="0"/>
              <a:t>э</a:t>
            </a:r>
            <a:r>
              <a:rPr lang="uk-UA" sz="2800" dirty="0" smtClean="0"/>
              <a:t>ксплуатации объектов </a:t>
            </a:r>
            <a:r>
              <a:rPr lang="uk-UA" sz="2800" dirty="0"/>
              <a:t>О</a:t>
            </a:r>
            <a:r>
              <a:rPr lang="uk-UA" sz="2800" dirty="0" smtClean="0"/>
              <a:t>ПН вводятся дополнительные разрешительные документы     </a:t>
            </a:r>
            <a:endParaRPr lang="ru-RU" sz="2800" dirty="0"/>
          </a:p>
        </p:txBody>
      </p:sp>
      <p:pic>
        <p:nvPicPr>
          <p:cNvPr id="4098" name="Picture 2" descr="F:\A.РАБОТА\файлы УКРАВТОНОМ\Презентации Укравтономгаз\2017 Куюны форум А95\картинки\аафц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" y="4365104"/>
            <a:ext cx="1090757" cy="991268"/>
          </a:xfrm>
          <a:prstGeom prst="rect">
            <a:avLst/>
          </a:prstGeom>
          <a:noFill/>
          <a:effectLst>
            <a:outerShdw blurRad="88900" dist="38100" dir="2700000" algn="tl" rotWithShape="0">
              <a:prstClr val="black">
                <a:alpha val="8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A.РАБОТА\файлы УКРАВТОНОМ\Презентации Укравтономгаз\2017 Куюны форум А95\картинки\viber 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5" y="1552841"/>
            <a:ext cx="1080873" cy="1084071"/>
          </a:xfrm>
          <a:prstGeom prst="rect">
            <a:avLst/>
          </a:prstGeom>
          <a:noFill/>
          <a:effectLst>
            <a:outerShdw blurRad="88900" dist="38100" dir="2700000" algn="tl" rotWithShape="0">
              <a:prstClr val="black">
                <a:alpha val="8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A.РАБОТА\файлы УКРАВТОНОМ\Презентации Укравтономгаз\2017 Куюны форум А95\картинки\а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068960"/>
            <a:ext cx="1080120" cy="936104"/>
          </a:xfrm>
          <a:prstGeom prst="rect">
            <a:avLst/>
          </a:prstGeom>
          <a:noFill/>
          <a:effectLst>
            <a:outerShdw blurRad="88900" dist="38100" dir="2700000" algn="tl" rotWithShape="0">
              <a:prstClr val="black">
                <a:alpha val="8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4" y="5661248"/>
            <a:ext cx="985856" cy="985858"/>
          </a:xfrm>
          <a:prstGeom prst="rect">
            <a:avLst/>
          </a:prstGeom>
          <a:noFill/>
          <a:ln>
            <a:noFill/>
          </a:ln>
          <a:effectLst>
            <a:outerShdw blurRad="88900" dist="38100" dir="2700000" algn="tl" rotWithShape="0">
              <a:prstClr val="black">
                <a:alpha val="8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31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5300" y="6376243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928664" y="11663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002060"/>
                </a:solidFill>
              </a:rPr>
              <a:t>Изменения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rgbClr val="002060"/>
                </a:solidFill>
              </a:rPr>
              <a:t>в ДБН В.2.5-20-2001 </a:t>
            </a:r>
            <a:r>
              <a:rPr lang="uk-UA" sz="2800" b="1" dirty="0" err="1">
                <a:solidFill>
                  <a:srgbClr val="002060"/>
                </a:solidFill>
              </a:rPr>
              <a:t>Газоснабжение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12640" y="1916832"/>
            <a:ext cx="7977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Разрешается заправка газовых баллонов на АГЗС и АГЗП, размещенных вне селитебных территорий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12640" y="2924944"/>
            <a:ext cx="7977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Установка пунктов обмена баллонов, не более 10 баллонов в каждом контейнере.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12640" y="4005064"/>
            <a:ext cx="7977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</a:t>
            </a:r>
            <a:r>
              <a:rPr lang="ru-RU" sz="2400" dirty="0" smtClean="0"/>
              <a:t>. Суммарная масса газа в баллонах на АГЗС не больше 750 кг.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12640" y="5013176"/>
            <a:ext cx="7977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4. Пункт наполнения баллонов должен отвечать требованиям ТУ.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37617" y="1393176"/>
            <a:ext cx="1679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БАЛЛОНЫ</a:t>
            </a:r>
            <a:endParaRPr lang="ru-RU" sz="2400" b="1" dirty="0"/>
          </a:p>
        </p:txBody>
      </p:sp>
      <p:pic>
        <p:nvPicPr>
          <p:cNvPr id="5" name="Изображение 4" descr="Снимок экрана 2017-10-12 в 20.12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492896"/>
            <a:ext cx="1451457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5300" y="6520259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127500" y="6448251"/>
            <a:ext cx="1981200" cy="365125"/>
          </a:xfrm>
        </p:spPr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28664" y="11663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002060"/>
                </a:solidFill>
              </a:rPr>
              <a:t>Изменения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rgbClr val="002060"/>
                </a:solidFill>
              </a:rPr>
              <a:t>в ДБН В.2.5-20-2001 </a:t>
            </a:r>
            <a:r>
              <a:rPr lang="uk-UA" sz="2800" b="1" dirty="0" err="1">
                <a:solidFill>
                  <a:srgbClr val="002060"/>
                </a:solidFill>
              </a:rPr>
              <a:t>Газоснабжение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196752"/>
            <a:ext cx="8352928" cy="548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818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5300" y="6592267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8" y="1196752"/>
            <a:ext cx="7691076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3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28664" y="11663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002060"/>
                </a:solidFill>
              </a:rPr>
              <a:t>Изменения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rgbClr val="002060"/>
                </a:solidFill>
              </a:rPr>
              <a:t>в ДБН В.2.5-20-2001 </a:t>
            </a:r>
            <a:r>
              <a:rPr lang="uk-UA" sz="2800" b="1" dirty="0" err="1">
                <a:solidFill>
                  <a:srgbClr val="002060"/>
                </a:solidFill>
              </a:rPr>
              <a:t>Газоснабжение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5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5300" y="6592267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28664" y="11663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002060"/>
                </a:solidFill>
              </a:rPr>
              <a:t>Изменения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rgbClr val="002060"/>
                </a:solidFill>
              </a:rPr>
              <a:t>в ДБН В.2.5-20-2001 </a:t>
            </a:r>
            <a:r>
              <a:rPr lang="uk-UA" sz="2800" b="1" dirty="0" err="1">
                <a:solidFill>
                  <a:srgbClr val="002060"/>
                </a:solidFill>
              </a:rPr>
              <a:t>Газоснабжение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200200"/>
            <a:ext cx="7897066" cy="55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0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5300" y="6592267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28664" y="11663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002060"/>
                </a:solidFill>
              </a:rPr>
              <a:t>Изменения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rgbClr val="002060"/>
                </a:solidFill>
              </a:rPr>
              <a:t>в ДБН В.2.5-20-2001 </a:t>
            </a:r>
            <a:r>
              <a:rPr lang="uk-UA" sz="2800" b="1" dirty="0" err="1" smtClean="0">
                <a:solidFill>
                  <a:srgbClr val="002060"/>
                </a:solidFill>
              </a:rPr>
              <a:t>Газоснабжение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6816" y="1295182"/>
            <a:ext cx="3009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(ОПРЕДЕЛЕНИЯ)</a:t>
            </a:r>
            <a:endParaRPr lang="ru-RU" sz="2800" dirty="0"/>
          </a:p>
        </p:txBody>
      </p:sp>
      <p:pic>
        <p:nvPicPr>
          <p:cNvPr id="3" name="Изображение 2" descr="Снимок экрана 2017-10-12 в 01.23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5" y="1844824"/>
            <a:ext cx="9906000" cy="328867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280592" y="3717032"/>
            <a:ext cx="147616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368824" y="4509120"/>
            <a:ext cx="410445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0472" y="5856270"/>
            <a:ext cx="1515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Полный текс на сайте</a:t>
            </a:r>
          </a:p>
          <a:p>
            <a:r>
              <a:rPr lang="ru-RU" dirty="0" smtClean="0"/>
              <a:t> </a:t>
            </a:r>
            <a:r>
              <a:rPr lang="en-US" sz="1400" dirty="0">
                <a:hlinkClick r:id="rId5"/>
              </a:rPr>
              <a:t>http://www.minregion.gov.ua/wp-content/uploads/2017/02/Zmina-----3-DBN-V.2.5-20-2001-</a:t>
            </a:r>
            <a:r>
              <a:rPr lang="en-US" sz="1400" dirty="0" smtClean="0">
                <a:hlinkClick r:id="rId5"/>
              </a:rPr>
              <a:t>Gazopostachannya.pdf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1492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rot="16200000">
            <a:off x="9343517" y="6280814"/>
            <a:ext cx="531812" cy="62256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09402" y="648867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2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94718" y="6488671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ahoma" pitchFamily="34" charset="0"/>
              </a:rPr>
              <a:t>2</a:t>
            </a:r>
            <a:endParaRPr lang="en-US" b="1" dirty="0" smtClean="0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404828" y="6359487"/>
            <a:ext cx="3096344" cy="369332"/>
            <a:chOff x="3404828" y="6359487"/>
            <a:chExt cx="3096344" cy="369332"/>
          </a:xfrm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3404828" y="6359487"/>
              <a:ext cx="30963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uk-UA" b="1" dirty="0"/>
                <a:t>www.ukravtonomgaz.ua</a:t>
              </a:r>
              <a:endParaRPr lang="ru-RU" altLang="uk-UA" b="1" dirty="0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529012" y="6379808"/>
              <a:ext cx="2847975" cy="158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529012" y="6720405"/>
              <a:ext cx="2847975" cy="317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2000672" y="44624"/>
            <a:ext cx="61930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sz="2800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«УКРАВТОНОМГАЗ»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ВАШ НАДЕЖНЫЙ ПАРТНЕР в области сжиженного газа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16946" y="1196752"/>
            <a:ext cx="96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A.РАБОТА\файлы УКРАВТОНОМ\Презентации Укравтономгаз\2017 Куюны форум А95\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7" y="1919209"/>
            <a:ext cx="2088985" cy="312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3200497" y="1198493"/>
            <a:ext cx="4920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Спикер:</a:t>
            </a:r>
            <a:endParaRPr 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0752" y="2060848"/>
            <a:ext cx="69459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Дорофеев Андрей </a:t>
            </a:r>
            <a:r>
              <a:rPr lang="ru-RU" sz="1600" dirty="0"/>
              <a:t>- директор </a:t>
            </a:r>
            <a:r>
              <a:rPr lang="ru-RU" sz="1600" b="1" dirty="0"/>
              <a:t>ООО «УКРАВТОНОМГАЗ»</a:t>
            </a:r>
            <a:r>
              <a:rPr lang="ru-RU" sz="1600" dirty="0"/>
              <a:t>, эксперт по строительству автономных и резервных систем газоснабжения пропаном, </a:t>
            </a:r>
            <a:r>
              <a:rPr lang="ru-RU" sz="1600" dirty="0" err="1"/>
              <a:t>автогазозаправочных</a:t>
            </a:r>
            <a:r>
              <a:rPr lang="ru-RU" sz="1600" dirty="0"/>
              <a:t> пунктов и складов хранения сжиженного газа. Технический консультант по вопросам реформирования нормативной базы в Украинской Ассоциации сжиженного газа (УАСГ). Общественный деятель, участник комитетов и рабочих групп по вопросам усовершенствования нормативно-правовой базы в </a:t>
            </a:r>
            <a:r>
              <a:rPr lang="ru-RU" sz="1600" dirty="0" smtClean="0"/>
              <a:t>строительстве.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6976" y="4509120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«Отсутствие вашего влияния </a:t>
            </a:r>
            <a:r>
              <a:rPr lang="ru-RU" sz="2400" dirty="0" smtClean="0"/>
              <a:t>на </a:t>
            </a:r>
            <a:endParaRPr lang="en-US" sz="2400" dirty="0" smtClean="0"/>
          </a:p>
          <a:p>
            <a:pPr algn="just"/>
            <a:r>
              <a:rPr lang="ru-RU" sz="2400" dirty="0" smtClean="0"/>
              <a:t>Законы </a:t>
            </a:r>
            <a:r>
              <a:rPr lang="ru-RU" sz="2400" dirty="0"/>
              <a:t>не освобождает вас от </a:t>
            </a:r>
            <a:endParaRPr lang="en-US" sz="2400" dirty="0" smtClean="0"/>
          </a:p>
          <a:p>
            <a:pPr algn="just"/>
            <a:r>
              <a:rPr lang="ru-RU" sz="2400" dirty="0" smtClean="0"/>
              <a:t>давления </a:t>
            </a:r>
            <a:r>
              <a:rPr lang="ru-RU" sz="2400" dirty="0"/>
              <a:t>на ваш бизнес</a:t>
            </a:r>
            <a:r>
              <a:rPr lang="ru-RU" sz="2400" dirty="0" smtClean="0"/>
              <a:t>»</a:t>
            </a:r>
            <a:endParaRPr lang="ru-RU" sz="2400" dirty="0"/>
          </a:p>
          <a:p>
            <a:r>
              <a:rPr lang="en-US" sz="2400" dirty="0" smtClean="0"/>
              <a:t>		   - </a:t>
            </a:r>
            <a:r>
              <a:rPr lang="ru-RU" sz="2400" dirty="0" smtClean="0"/>
              <a:t>Дорофеев </a:t>
            </a:r>
            <a:r>
              <a:rPr lang="ru-RU" sz="2400" dirty="0"/>
              <a:t>А.С.</a:t>
            </a:r>
          </a:p>
        </p:txBody>
      </p:sp>
    </p:spTree>
    <p:extLst>
      <p:ext uri="{BB962C8B-B14F-4D97-AF65-F5344CB8AC3E}">
        <p14:creationId xmlns:p14="http://schemas.microsoft.com/office/powerpoint/2010/main" val="2910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5300" y="6520259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127500" y="6520259"/>
            <a:ext cx="1981200" cy="365125"/>
          </a:xfrm>
        </p:spPr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2480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1350" y="17877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0592" y="134076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﻿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36576" y="234888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﻿</a:t>
            </a:r>
            <a:r>
              <a:rPr lang="ru-RU" sz="2000" dirty="0"/>
              <a:t>1.  Определение санитарно-защитной зоны (СЗЗ) для </a:t>
            </a:r>
            <a:r>
              <a:rPr lang="ru-RU" sz="2000" dirty="0" smtClean="0"/>
              <a:t>АГЗС и АГЗП </a:t>
            </a:r>
            <a:r>
              <a:rPr lang="ru-RU" sz="2000" dirty="0"/>
              <a:t>не определено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36576" y="328498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﻿</a:t>
            </a:r>
            <a:r>
              <a:rPr lang="ru-RU" sz="2000" dirty="0"/>
              <a:t>2. Санитарно-защитная зона 4 класса - 100 м для </a:t>
            </a:r>
            <a:r>
              <a:rPr lang="ru-RU" sz="2000" dirty="0" err="1"/>
              <a:t>автогазонаполнительных</a:t>
            </a:r>
            <a:r>
              <a:rPr lang="ru-RU" sz="2000" dirty="0"/>
              <a:t> </a:t>
            </a:r>
            <a:r>
              <a:rPr lang="ru-RU" sz="2000" dirty="0" smtClean="0"/>
              <a:t>компрессорных станций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64568" y="4293096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﻿</a:t>
            </a:r>
            <a:r>
              <a:rPr lang="ru-RU" sz="2000" dirty="0"/>
              <a:t>3. </a:t>
            </a:r>
            <a:r>
              <a:rPr lang="ru-RU" sz="2000" dirty="0" smtClean="0"/>
              <a:t>Определение </a:t>
            </a:r>
            <a:r>
              <a:rPr lang="ru-RU" sz="2000" dirty="0"/>
              <a:t>достаточного размера СЗЗ для </a:t>
            </a:r>
            <a:r>
              <a:rPr lang="ru-RU" sz="2000" dirty="0" smtClean="0"/>
              <a:t>АГЗП и АГЗС </a:t>
            </a:r>
            <a:r>
              <a:rPr lang="ru-RU" sz="2000" dirty="0"/>
              <a:t>осуществляется при надлежащем гигиеническом обосновании Главным Государственным санитарным врачом </a:t>
            </a:r>
            <a:r>
              <a:rPr lang="ru-RU" sz="2000" dirty="0" smtClean="0"/>
              <a:t>Украины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56656" y="1498600"/>
            <a:ext cx="7046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Государственные санитарные правила планирования и застройки населенных пунктов № 173-96 ( ГСП )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2680" y="332656"/>
            <a:ext cx="710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/>
              <a:t>«</a:t>
            </a:r>
            <a:r>
              <a:rPr lang="ru-RU" sz="2800" b="1" dirty="0" err="1" smtClean="0"/>
              <a:t>Держпродспоживслужба</a:t>
            </a:r>
            <a:r>
              <a:rPr lang="ru-RU" sz="2800" b="1" dirty="0" smtClean="0"/>
              <a:t>»</a:t>
            </a:r>
            <a:endParaRPr lang="ru-RU" sz="2800" b="1" dirty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92144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5300" y="6520259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127500" y="6520259"/>
            <a:ext cx="1981200" cy="365125"/>
          </a:xfrm>
        </p:spPr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28664" y="11663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Давления на бизнес  через  строительные схемы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" name="Picture 2" descr="F:\A.РАБОТА\файлы УКРАВТОНОМ\Презентации Укравтономгаз\2017 Куюны форум А95\картинки\AGZP-2moduly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00" y="1196752"/>
            <a:ext cx="3496531" cy="20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8464" y="1772816"/>
            <a:ext cx="2756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1. </a:t>
            </a:r>
            <a:r>
              <a:rPr lang="ru-RU" sz="2800" b="1" dirty="0" smtClean="0">
                <a:solidFill>
                  <a:srgbClr val="002060"/>
                </a:solidFill>
              </a:rPr>
              <a:t>Инспекторы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01272" y="1772816"/>
            <a:ext cx="2317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5</a:t>
            </a:r>
            <a:r>
              <a:rPr lang="ru-RU" sz="2800" b="1" dirty="0" smtClean="0">
                <a:solidFill>
                  <a:srgbClr val="002060"/>
                </a:solidFill>
              </a:rPr>
              <a:t>. Депутаты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2560" y="3645024"/>
            <a:ext cx="3547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</a:rPr>
              <a:t>. Общественность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1674" y="4725144"/>
            <a:ext cx="2313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</a:rPr>
              <a:t>. Силовики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F:\A.РАБОТА\файлы УКРАВТОНОМ\Презентации Укравтономгаз\2017 Куюны форум А95\картинки\viber 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39" y="5208765"/>
            <a:ext cx="822525" cy="10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A.РАБОТА\файлы УКРАВТОНОМ\Презентации Укравтономгаз\2017 Куюны форум А95\картинки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8" y="2229493"/>
            <a:ext cx="1147514" cy="117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A.РАБОТА\файлы УКРАВТОНОМ\Презентации Укравтономгаз\2017 Куюны форум А95\картинки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01" y="2295612"/>
            <a:ext cx="1205893" cy="11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A.РАБОТА\файлы УКРАВТОНОМ\Презентации Укравтономгаз\2017 Куюны форум А95\картинки\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4143271"/>
            <a:ext cx="1061877" cy="101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:\A.РАБОТА\файлы УКРАВТОНОМ\Презентации Укравтономгаз\2017 Куюны форум А95\картинки\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87" y="4240252"/>
            <a:ext cx="1028343" cy="96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931788" y="3746783"/>
            <a:ext cx="283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4</a:t>
            </a:r>
            <a:r>
              <a:rPr lang="ru-RU" sz="2800" b="1" dirty="0" smtClean="0">
                <a:solidFill>
                  <a:srgbClr val="002060"/>
                </a:solidFill>
              </a:rPr>
              <a:t>. Журналисты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202228" y="2460159"/>
            <a:ext cx="1094587" cy="238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4417852" y="3878883"/>
            <a:ext cx="1453417" cy="383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6657763" y="2525958"/>
            <a:ext cx="1094587" cy="238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19158967">
            <a:off x="2616956" y="3159532"/>
            <a:ext cx="1094587" cy="238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13262291">
            <a:off x="6110469" y="3276974"/>
            <a:ext cx="1094587" cy="238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34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5300" y="6592267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127500" y="6592267"/>
            <a:ext cx="1981200" cy="365125"/>
          </a:xfrm>
        </p:spPr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92560" y="-3577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Примеры функционирования государственных </a:t>
            </a:r>
            <a:r>
              <a:rPr lang="ru-RU" sz="2400" b="1" dirty="0" smtClean="0">
                <a:solidFill>
                  <a:srgbClr val="002060"/>
                </a:solidFill>
              </a:rPr>
              <a:t>инспекций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Литве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0513" y="4869160"/>
            <a:ext cx="9345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4</a:t>
            </a:r>
            <a:r>
              <a:rPr lang="ru-RU" sz="2000" dirty="0" smtClean="0"/>
              <a:t>.</a:t>
            </a:r>
            <a:r>
              <a:rPr lang="ru-RU" sz="2000" dirty="0"/>
              <a:t>О</a:t>
            </a:r>
            <a:r>
              <a:rPr lang="ru-RU" sz="2000" dirty="0" smtClean="0"/>
              <a:t>рганизованы информационно-справочные </a:t>
            </a:r>
            <a:r>
              <a:rPr lang="ru-RU" sz="2000" dirty="0"/>
              <a:t>телефонные центры </a:t>
            </a:r>
            <a:r>
              <a:rPr lang="ru-RU" sz="2000" dirty="0" smtClean="0"/>
              <a:t>инспекций, </a:t>
            </a:r>
            <a:r>
              <a:rPr lang="ru-RU" sz="2000" dirty="0"/>
              <a:t>цель которых — обеспечить стабильно высокое качество предоставления </a:t>
            </a:r>
            <a:r>
              <a:rPr lang="ru-RU" sz="2000" dirty="0" smtClean="0"/>
              <a:t>консультаций 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464" y="1148551"/>
            <a:ext cx="9705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/>
              <a:t>Закон</a:t>
            </a:r>
            <a:r>
              <a:rPr lang="ru-RU" sz="2000" dirty="0" smtClean="0"/>
              <a:t> </a:t>
            </a:r>
            <a:r>
              <a:rPr lang="ru-RU" sz="2000" b="1" dirty="0" smtClean="0"/>
              <a:t>о</a:t>
            </a:r>
            <a:r>
              <a:rPr lang="ru-RU" sz="2000" dirty="0" smtClean="0"/>
              <a:t> </a:t>
            </a:r>
            <a:r>
              <a:rPr lang="ru-RU" sz="2000" b="1" dirty="0"/>
              <a:t>государственном управлении  </a:t>
            </a:r>
            <a:r>
              <a:rPr lang="ru-RU" sz="2000" b="1" dirty="0" smtClean="0"/>
              <a:t>на данный </a:t>
            </a:r>
            <a:r>
              <a:rPr lang="ru-RU" sz="2000" b="1" dirty="0"/>
              <a:t>момент считается </a:t>
            </a:r>
            <a:r>
              <a:rPr lang="ru-RU" sz="2000" b="1" dirty="0" smtClean="0"/>
              <a:t>лучшим в мире благодаря  гарантированию </a:t>
            </a:r>
            <a:r>
              <a:rPr lang="ru-RU" sz="2000" b="1" dirty="0"/>
              <a:t>субъектам </a:t>
            </a:r>
            <a:r>
              <a:rPr lang="ru-RU" sz="2000" b="1" dirty="0" smtClean="0"/>
              <a:t>экономической̆ деятельности доступных инструкций и </a:t>
            </a:r>
            <a:r>
              <a:rPr lang="ru-RU" sz="2000" b="1" dirty="0"/>
              <a:t>достоверных </a:t>
            </a:r>
            <a:r>
              <a:rPr lang="ru-RU" sz="2000" b="1" dirty="0" smtClean="0"/>
              <a:t>рекомендаций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8505" y="2420888"/>
            <a:ext cx="9417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</a:t>
            </a:r>
            <a:r>
              <a:rPr lang="ru-RU" sz="2000" dirty="0" smtClean="0"/>
              <a:t>. В </a:t>
            </a:r>
            <a:r>
              <a:rPr lang="ru-RU" sz="2000" dirty="0"/>
              <a:t>течение первого года </a:t>
            </a:r>
            <a:r>
              <a:rPr lang="ru-RU" sz="2000" dirty="0" smtClean="0"/>
              <a:t>работы предприятия запрещена приостановка его деятельности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0513" y="3212976"/>
            <a:ext cx="9345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</a:t>
            </a:r>
            <a:r>
              <a:rPr lang="ru-RU" sz="2000" dirty="0" smtClean="0"/>
              <a:t>.Количество выписанных штрафов не </a:t>
            </a:r>
            <a:r>
              <a:rPr lang="ru-RU" sz="2000" dirty="0"/>
              <a:t>может служить </a:t>
            </a:r>
            <a:r>
              <a:rPr lang="ru-RU" sz="2000" dirty="0" smtClean="0"/>
              <a:t>показателем продуктивности работы инспекций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0513" y="4005064"/>
            <a:ext cx="9345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3.Штрафы </a:t>
            </a:r>
            <a:r>
              <a:rPr lang="ru-RU" sz="2000" dirty="0"/>
              <a:t>не могут взыскиваться в случае несущественных </a:t>
            </a:r>
            <a:r>
              <a:rPr lang="ru-RU" sz="2000" dirty="0" smtClean="0"/>
              <a:t>нарушений правовых норм</a:t>
            </a:r>
            <a:endParaRPr lang="ru-RU" sz="2000" dirty="0"/>
          </a:p>
        </p:txBody>
      </p:sp>
      <p:pic>
        <p:nvPicPr>
          <p:cNvPr id="10242" name="Picture 2" descr="F:\A.РАБОТА\файлы УКРАВТОНОМ\Презентации Укравтономгаз\2017 Куюны форум А95\картинки\litv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4624"/>
            <a:ext cx="1597107" cy="9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504" y="6165304"/>
            <a:ext cx="96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«Регулирующие </a:t>
            </a:r>
            <a:r>
              <a:rPr lang="ru-RU" sz="1200" b="1" dirty="0"/>
              <a:t>и надзорные органы государств — членов Совета Европы, ответственные за проведение проверочных и</a:t>
            </a:r>
          </a:p>
          <a:p>
            <a:r>
              <a:rPr lang="ru-RU" sz="1200" b="1" dirty="0"/>
              <a:t>контрольных мероприятий в экономической сфере – структура, практики и </a:t>
            </a:r>
            <a:r>
              <a:rPr lang="ru-RU" sz="1200" b="1" dirty="0" smtClean="0"/>
              <a:t>примеры» </a:t>
            </a:r>
            <a:r>
              <a:rPr lang="en-US" sz="1200" b="1" dirty="0">
                <a:hlinkClick r:id="rId5"/>
              </a:rPr>
              <a:t>https://rm.coe.int/</a:t>
            </a:r>
            <a:r>
              <a:rPr lang="en-US" sz="1200" b="1" dirty="0" smtClean="0">
                <a:hlinkClick r:id="rId5"/>
              </a:rPr>
              <a:t>16806d855a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979181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5300" y="6592267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28664" y="11663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Варианты выхода из «тупика» надзорных инстанций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2640" y="1743199"/>
            <a:ext cx="8046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1. Разработка </a:t>
            </a:r>
            <a:r>
              <a:rPr lang="ru-RU" sz="2400" b="1" dirty="0"/>
              <a:t>Закона </a:t>
            </a:r>
            <a:r>
              <a:rPr lang="ru-RU" sz="2400" b="1" dirty="0" smtClean="0"/>
              <a:t>об </a:t>
            </a:r>
            <a:r>
              <a:rPr lang="ru-RU" sz="2400" b="1" dirty="0"/>
              <a:t>инспекционном </a:t>
            </a:r>
            <a:r>
              <a:rPr lang="ru-RU" sz="2400" b="1" dirty="0" smtClean="0"/>
              <a:t>контроле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2640" y="3356991"/>
            <a:ext cx="8046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2. Переход </a:t>
            </a:r>
            <a:r>
              <a:rPr lang="ru-RU" sz="2400" b="1" dirty="0"/>
              <a:t>от разрешительной системы к декларативной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48763" y="5271591"/>
            <a:ext cx="5652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/>
              <a:t>3</a:t>
            </a:r>
            <a:r>
              <a:rPr lang="ru-RU" sz="2400" b="1" dirty="0" smtClean="0"/>
              <a:t>. Перенос </a:t>
            </a:r>
            <a:r>
              <a:rPr lang="ru-RU" sz="2400" b="1" dirty="0"/>
              <a:t>бизнеса в другую страну</a:t>
            </a:r>
            <a:endParaRPr lang="ru-RU" sz="2400" dirty="0"/>
          </a:p>
        </p:txBody>
      </p:sp>
      <p:pic>
        <p:nvPicPr>
          <p:cNvPr id="14" name="Picture 3" descr="F:\A.РАБОТА\файлы УКРАВТОНОМ\Презентации Укравтономгаз\2017 Куюны форум А95\картинки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1" y="1418676"/>
            <a:ext cx="1147514" cy="117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:\A.РАБОТА\файлы УКРАВТОНОМ\Презентации Укравтономгаз\2017 Куюны форум А95\картинки\no-translate-detected_318-34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1" y="3212976"/>
            <a:ext cx="114982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A.РАБОТА\файлы УКРАВТОНОМ\Презентации Укравтономгаз\2017 Куюны форум А95\картинки\Без назван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892891"/>
            <a:ext cx="1128397" cy="112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127500" y="6525344"/>
            <a:ext cx="1981200" cy="365125"/>
          </a:xfrm>
        </p:spPr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5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5300" y="6520259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127500" y="6525344"/>
            <a:ext cx="1981200" cy="365125"/>
          </a:xfrm>
        </p:spPr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28664" y="11663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УКРТРАНСБЕЗОПАСНОСТЬ </a:t>
            </a:r>
            <a:r>
              <a:rPr lang="ru-RU" sz="2800" b="1" dirty="0"/>
              <a:t>в ожидании эстафеты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33120" y="4509120"/>
            <a:ext cx="2745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Мобильный АГЗП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8504" y="4479503"/>
            <a:ext cx="499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Мобильный автозаправщик</a:t>
            </a:r>
            <a:endParaRPr lang="ru-RU" sz="2400" dirty="0"/>
          </a:p>
        </p:txBody>
      </p:sp>
      <p:pic>
        <p:nvPicPr>
          <p:cNvPr id="13314" name="Picture 2" descr="F:\A.РАБОТА\файлы УКРАВТОНОМ\Презентации Укравтономгаз\2017 Куюны форум А95\картинки\gsdgbdarg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628800"/>
            <a:ext cx="4626897" cy="28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A.РАБОТА\файлы УКРАВТОНОМ\Презентации Укравтономгаз\2017 Куюны форум А95\картинки\3rdqfqw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628800"/>
            <a:ext cx="462689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70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5300" y="6381328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404664"/>
            <a:ext cx="480965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68824" y="3573016"/>
            <a:ext cx="4376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Андрей </a:t>
            </a:r>
            <a:r>
              <a:rPr lang="ru-RU" sz="2800" b="1" dirty="0" smtClean="0"/>
              <a:t>Дорофеев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01202" y="4580897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Тел: </a:t>
            </a:r>
            <a:r>
              <a:rPr lang="ru-RU" sz="2400" b="1" dirty="0" smtClean="0"/>
              <a:t>+38 (067) 800-85-41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email</a:t>
            </a:r>
            <a:r>
              <a:rPr lang="uk-UA" sz="2400" b="1" dirty="0" smtClean="0"/>
              <a:t>:</a:t>
            </a:r>
            <a:r>
              <a:rPr lang="en-US" sz="2400" b="1" dirty="0" smtClean="0"/>
              <a:t>director@ukravtonomgaz.ua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9766" y="4077072"/>
            <a:ext cx="5539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www.facebook.com/AndriyDorofeyev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94" y="3979149"/>
            <a:ext cx="648072" cy="65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82577" y="5688244"/>
            <a:ext cx="550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9119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/>
          <p:cNvSpPr/>
          <p:nvPr/>
        </p:nvSpPr>
        <p:spPr>
          <a:xfrm rot="16200000">
            <a:off x="9328812" y="6280814"/>
            <a:ext cx="531812" cy="62256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94718" y="6488671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ahoma" pitchFamily="34" charset="0"/>
              </a:rPr>
              <a:t>3</a:t>
            </a:r>
            <a:endParaRPr lang="en-US" b="1" dirty="0" smtClean="0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04828" y="6444044"/>
            <a:ext cx="3096344" cy="369332"/>
            <a:chOff x="3404828" y="6359487"/>
            <a:chExt cx="3096344" cy="369332"/>
          </a:xfrm>
        </p:grpSpPr>
        <p:sp>
          <p:nvSpPr>
            <p:cNvPr id="20" name="TextBox 2"/>
            <p:cNvSpPr txBox="1">
              <a:spLocks noChangeArrowheads="1"/>
            </p:cNvSpPr>
            <p:nvPr/>
          </p:nvSpPr>
          <p:spPr bwMode="auto">
            <a:xfrm>
              <a:off x="3404828" y="6359487"/>
              <a:ext cx="30963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uk-UA" b="1" dirty="0"/>
                <a:t>www.ukravtonomgaz.ua</a:t>
              </a:r>
              <a:endParaRPr lang="ru-RU" altLang="uk-UA" b="1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529012" y="6379808"/>
              <a:ext cx="2847975" cy="158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529012" y="6720405"/>
              <a:ext cx="2847975" cy="317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22"/>
          <p:cNvCxnSpPr/>
          <p:nvPr/>
        </p:nvCxnSpPr>
        <p:spPr>
          <a:xfrm>
            <a:off x="116946" y="1196752"/>
            <a:ext cx="96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A.РАБОТА\файлы УКРАВТОНОМ\Презентации Укравтономгаз\2017 Куюны форум А95\картинки\AGZP-2moduly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17" y="2819337"/>
            <a:ext cx="387017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Админ\Desktop\Презентации к форуму\В работе\Объект строительства VS\ГорАдминКиев - градостроительсва и архитектур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56" y="1892914"/>
            <a:ext cx="573367" cy="78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Админ\Desktop\Презентации к форуму\В работе\Объект строительства VS\Державна Фіскальна Служба України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3395401"/>
            <a:ext cx="772732" cy="74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Админ\Desktop\Презентации к форуму\В работе\Объект строительства VS\санитарно-эпидемиологическая служба  - logo_with_shado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30" y="4440746"/>
            <a:ext cx="1333174" cy="9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Админ\Desktop\Презентации к форуму\В работе\Объект строительства VS\Экспертиза предприятия 42_189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4403513"/>
            <a:ext cx="1428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Админ\Desktop\Презентации к форуму\В работе\Объект строительства VS\Государственная Архитектурно-Строительная инспекция-logo-DA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58" y="1700808"/>
            <a:ext cx="686481" cy="6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Админ\Desktop\Презентации к форуму\В работе\Объект строительства VS\Экспертиза проекта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60" y="5339617"/>
            <a:ext cx="1532062" cy="4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Админ\Desktop\Презентации к форуму\В работе\Объект строительства VS\УкрВодоКанал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43" y="5267609"/>
            <a:ext cx="872341" cy="77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:\Users\Админ\Desktop\Презентации к форуму\В работе\Объект строительства VS\ГАИ ГУМВД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51" y="1869366"/>
            <a:ext cx="628066" cy="7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Админ\Desktop\Презентации к форуму\В работе\Объект строительства VS\Укравтодор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65" y="5220488"/>
            <a:ext cx="839209" cy="83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Админ\Desktop\Презентации к форуму\В работе\Объект строительства VS\ДСНС - Державна Служба Надзвичайних Ситуацій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2315281"/>
            <a:ext cx="839209" cy="83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Админ\Desktop\Презентации к форуму\В работе\Объект строительства VS\Земельный Участок ДержГеоКадастр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34" y="2293791"/>
            <a:ext cx="741570" cy="7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Админ\Desktop\Презентации к форуму\В работе\Объект строительства VS\КиевЭнерго - балансодержатель электрических сетей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18" y="5339617"/>
            <a:ext cx="1407022" cy="6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Админ\Desktop\Презентации к форуму\В работе\Объект строительства VS\Картинки\Логотипы\Гоструда-ОХОРОНА ПРАЦІ-logo-ohorona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33467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1803" y="108531"/>
            <a:ext cx="6447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Все «круги ада» строительства и согласований АГЗС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8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rot="16200000">
            <a:off x="9328812" y="6280814"/>
            <a:ext cx="531812" cy="62256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94696" y="648867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4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404828" y="6444044"/>
            <a:ext cx="3096344" cy="369332"/>
            <a:chOff x="3404828" y="6359487"/>
            <a:chExt cx="3096344" cy="369332"/>
          </a:xfrm>
        </p:grpSpPr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3404828" y="6359487"/>
              <a:ext cx="30963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uk-UA" b="1" dirty="0"/>
                <a:t>www.ukravtonomgaz.ua</a:t>
              </a:r>
              <a:endParaRPr lang="ru-RU" altLang="uk-UA" b="1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529012" y="6379808"/>
              <a:ext cx="2847975" cy="158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529012" y="6720405"/>
              <a:ext cx="2847975" cy="317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единительная линия 13"/>
          <p:cNvCxnSpPr/>
          <p:nvPr/>
        </p:nvCxnSpPr>
        <p:spPr>
          <a:xfrm>
            <a:off x="116946" y="1196752"/>
            <a:ext cx="96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7519" y="1287708"/>
            <a:ext cx="6134618" cy="461665"/>
          </a:xfrm>
          <a:prstGeom prst="rect">
            <a:avLst/>
          </a:prstGeom>
          <a:solidFill>
            <a:srgbClr val="91B04F"/>
          </a:solidFill>
          <a:ln w="190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Объект капитального строительства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7519" y="1828380"/>
            <a:ext cx="3983726" cy="64633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Договор аренды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Акт на право собственности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24" name="TextBox 23"/>
          <p:cNvSpPr txBox="1"/>
          <p:nvPr/>
        </p:nvSpPr>
        <p:spPr>
          <a:xfrm>
            <a:off x="116945" y="2708920"/>
            <a:ext cx="9672108" cy="233910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Нет четкого определения целевого назначения земельного участка. </a:t>
            </a:r>
          </a:p>
          <a:p>
            <a:pPr algn="ctr"/>
            <a:r>
              <a:rPr lang="ru-RU" dirty="0" smtClean="0"/>
              <a:t>В соответствии с классификацией целевого назначения земель есть </a:t>
            </a:r>
          </a:p>
          <a:p>
            <a:pPr algn="ctr"/>
            <a:r>
              <a:rPr lang="ru-RU" dirty="0" smtClean="0"/>
              <a:t>два подходящих для размещения АГЗП кода:</a:t>
            </a:r>
          </a:p>
          <a:p>
            <a:r>
              <a:rPr lang="ru-RU" dirty="0" smtClean="0"/>
              <a:t>03.07- </a:t>
            </a:r>
            <a:r>
              <a:rPr lang="ru-RU" dirty="0"/>
              <a:t>Д</a:t>
            </a:r>
            <a:r>
              <a:rPr lang="ru-RU" dirty="0" smtClean="0"/>
              <a:t>ля строительства и обслуживания зданий торговли</a:t>
            </a:r>
            <a:br>
              <a:rPr lang="ru-RU" dirty="0" smtClean="0"/>
            </a:br>
            <a:r>
              <a:rPr lang="ru-RU" dirty="0"/>
              <a:t>12.08- Для размещения и эксплуатации зданий и сооружений дополнительных транспортных услуг и вспомогательных операций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12.04- </a:t>
            </a:r>
            <a:r>
              <a:rPr lang="ru-RU" b="1" dirty="0"/>
              <a:t>Д</a:t>
            </a:r>
            <a:r>
              <a:rPr lang="ru-RU" b="1" dirty="0" smtClean="0"/>
              <a:t>ля размещения и эксплуатации зданий и сооружений </a:t>
            </a:r>
          </a:p>
          <a:p>
            <a:r>
              <a:rPr lang="ru-RU" b="1" dirty="0" smtClean="0"/>
              <a:t>автомобильного транспорта и дорожного хозяйства.</a:t>
            </a:r>
            <a:endParaRPr lang="ru-RU" b="1" dirty="0"/>
          </a:p>
        </p:txBody>
      </p:sp>
      <p:pic>
        <p:nvPicPr>
          <p:cNvPr id="26" name="Picture 2" descr="C:\Users\Админ\Desktop\Презентации к форуму\В работе\Объект строительства VS\Земельный Участок ДержГеоКадаст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1268760"/>
            <a:ext cx="1332148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6656" y="116632"/>
            <a:ext cx="6541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Земля для всех</a:t>
            </a:r>
            <a:r>
              <a:rPr lang="uk-UA" sz="2800" b="1" dirty="0">
                <a:solidFill>
                  <a:schemeClr val="bg2">
                    <a:lumMod val="25000"/>
                  </a:schemeClr>
                </a:solidFill>
              </a:rPr>
              <a:t>, но </a:t>
            </a: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только для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избранных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 useBgFill="1">
        <p:nvSpPr>
          <p:cNvPr id="19" name="TextBox 18"/>
          <p:cNvSpPr txBox="1"/>
          <p:nvPr/>
        </p:nvSpPr>
        <p:spPr>
          <a:xfrm>
            <a:off x="177436" y="5293657"/>
            <a:ext cx="9672108" cy="101566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После внесения изменений в Земельный Кодекс Украины </a:t>
            </a:r>
            <a:endParaRPr lang="ru-RU" sz="2000" b="1" dirty="0" smtClean="0"/>
          </a:p>
          <a:p>
            <a:pPr algn="just"/>
            <a:r>
              <a:rPr lang="ru-RU" sz="2000" dirty="0" smtClean="0"/>
              <a:t>«</a:t>
            </a:r>
            <a:r>
              <a:rPr lang="ru-RU" sz="2000" dirty="0"/>
              <a:t>Законопроект №</a:t>
            </a:r>
            <a:r>
              <a:rPr lang="ru-RU" sz="2000" dirty="0">
                <a:hlinkClick r:id="rId5"/>
              </a:rPr>
              <a:t>2279</a:t>
            </a:r>
            <a:r>
              <a:rPr lang="ru-RU" sz="2000" dirty="0" smtClean="0"/>
              <a:t>»</a:t>
            </a:r>
            <a:r>
              <a:rPr lang="en-US" sz="2000" dirty="0"/>
              <a:t>,</a:t>
            </a:r>
            <a:r>
              <a:rPr lang="ru-RU" sz="2000" dirty="0" smtClean="0"/>
              <a:t> передача государственных </a:t>
            </a:r>
            <a:r>
              <a:rPr lang="ru-RU" sz="2000" dirty="0"/>
              <a:t>и </a:t>
            </a:r>
            <a:r>
              <a:rPr lang="ru-RU" sz="2000" dirty="0" smtClean="0"/>
              <a:t>коммунальных участков земли  происходит только посредством </a:t>
            </a:r>
            <a:r>
              <a:rPr lang="ru-RU" sz="2000" b="1" dirty="0" smtClean="0"/>
              <a:t>проведения аукционов.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0107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 descr="F:\A.РАБОТА\файлы УКРАВТОНОМ\Презентации Укравтономгаз\2017 Куюны форум А95\участки\22278824_1470485296367653_1486696213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1335228"/>
            <a:ext cx="7776864" cy="54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6946" y="1196752"/>
            <a:ext cx="96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3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56656" y="116632"/>
            <a:ext cx="6541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Пример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ы землеотвода под АГЗП</a:t>
            </a:r>
          </a:p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е примыкающего к дороге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9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098" name="Picture 2" descr="F:\A.РАБОТА\файлы УКРАВТОНОМ\Презентации Укравтономгаз\2017 Куюны форум А95\участки\22290301_1470485253034324_68148301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215947"/>
            <a:ext cx="7992888" cy="55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6946" y="1196752"/>
            <a:ext cx="96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1727" y="1112180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3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56656" y="116632"/>
            <a:ext cx="6541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Пример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ы землеотвода под АГЗП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0.01 Га ????</a:t>
            </a:r>
          </a:p>
        </p:txBody>
      </p:sp>
    </p:spTree>
    <p:extLst>
      <p:ext uri="{BB962C8B-B14F-4D97-AF65-F5344CB8AC3E}">
        <p14:creationId xmlns:p14="http://schemas.microsoft.com/office/powerpoint/2010/main" val="359927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146" name="Picture 2" descr="F:\A.РАБОТА\файлы УКРАВТОНОМ\Презентации Укравтономгаз\2017 Куюны форум А95\участки\22323513_1470485299700986_644705553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13" y="1340768"/>
            <a:ext cx="75608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6946" y="1196752"/>
            <a:ext cx="96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3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56656" y="116632"/>
            <a:ext cx="6541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Пример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ы землеотвода под АГЗП</a:t>
            </a:r>
          </a:p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озле жилых домов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122" name="Picture 2" descr="F:\A.РАБОТА\файлы УКРАВТОНОМ\Презентации Укравтономгаз\2017 Куюны форум А95\участки\22291628_1470485249700991_1944221090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7980164" cy="550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6946" y="1196752"/>
            <a:ext cx="96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3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56656" y="116632"/>
            <a:ext cx="6541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Пример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ы землеотвода под АГЗП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Оптимальный вариант</a:t>
            </a:r>
          </a:p>
        </p:txBody>
      </p:sp>
    </p:spTree>
    <p:extLst>
      <p:ext uri="{BB962C8B-B14F-4D97-AF65-F5344CB8AC3E}">
        <p14:creationId xmlns:p14="http://schemas.microsoft.com/office/powerpoint/2010/main" val="283659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28464" y="6592267"/>
            <a:ext cx="3632201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www.ukravtonomgaz.ua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250487" y="6520259"/>
            <a:ext cx="1981200" cy="365125"/>
          </a:xfrm>
        </p:spPr>
        <p:txBody>
          <a:bodyPr/>
          <a:lstStyle/>
          <a:p>
            <a:pPr>
              <a:defRPr/>
            </a:pPr>
            <a:fld id="{84789FF2-E314-4E99-BF50-8DDEA913AA5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6946" y="1196752"/>
            <a:ext cx="96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1727" y="1124744"/>
            <a:ext cx="9362546" cy="0"/>
          </a:xfrm>
          <a:prstGeom prst="line">
            <a:avLst/>
          </a:prstGeom>
          <a:ln w="69850" cap="sq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C:\Users\Евгений\Desktop\logo-fix.png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4624"/>
            <a:ext cx="1728192" cy="9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8884"/>
            <a:ext cx="1043413" cy="9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28776" y="-14736"/>
            <a:ext cx="66246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Схемы противодействия чиновников на земельных аукционах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672" y="1980850"/>
            <a:ext cx="6284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/>
              <a:t>1. Подача </a:t>
            </a:r>
            <a:r>
              <a:rPr lang="ru-RU" sz="2400" b="1" dirty="0"/>
              <a:t>неполного пакета документов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00672" y="320498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2. Участие </a:t>
            </a:r>
            <a:r>
              <a:rPr lang="ru-RU" sz="2400" b="1" dirty="0"/>
              <a:t>в торгах </a:t>
            </a:r>
            <a:r>
              <a:rPr lang="ru-RU" sz="2400" b="1" dirty="0" smtClean="0"/>
              <a:t>1-й </a:t>
            </a:r>
            <a:r>
              <a:rPr lang="ru-RU" sz="2400" b="1" dirty="0"/>
              <a:t>компании или физ. </a:t>
            </a:r>
            <a:r>
              <a:rPr lang="ru-RU" sz="2400" b="1" dirty="0" smtClean="0"/>
              <a:t>лица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00672" y="4149080"/>
            <a:ext cx="8193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3. Разделение 1-го </a:t>
            </a:r>
            <a:r>
              <a:rPr lang="ru-RU" sz="2400" b="1" dirty="0"/>
              <a:t>участка на 5 </a:t>
            </a:r>
            <a:r>
              <a:rPr lang="ru-RU" sz="2400" b="1" dirty="0" smtClean="0"/>
              <a:t>сложных конфигураций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00672" y="5479625"/>
            <a:ext cx="4227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/>
              <a:t>4. Неправомерная </a:t>
            </a:r>
            <a:r>
              <a:rPr lang="ru-RU" sz="2400" b="1" dirty="0"/>
              <a:t>выгода?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707563"/>
            <a:ext cx="792088" cy="792090"/>
          </a:xfrm>
          <a:prstGeom prst="rect">
            <a:avLst/>
          </a:prstGeom>
          <a:noFill/>
          <a:ln>
            <a:noFill/>
          </a:ln>
          <a:effectLst>
            <a:outerShdw blurRad="101600" dist="50800" dir="2700000" algn="ctr" rotWithShape="0">
              <a:srgbClr val="000000">
                <a:alpha val="5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Изображение 6" descr="Macintosh HD:Users:mac:Desktop:Снимок экрана 2017-10-07 в 00.51.3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85" y="2852936"/>
            <a:ext cx="735139" cy="792087"/>
          </a:xfrm>
          <a:prstGeom prst="rect">
            <a:avLst/>
          </a:prstGeom>
          <a:noFill/>
          <a:ln>
            <a:noFill/>
          </a:ln>
          <a:effectLst>
            <a:outerShdw blurRad="101600" dist="50800" dir="2700000" algn="ctr" rotWithShape="0">
              <a:srgbClr val="000000">
                <a:alpha val="54000"/>
              </a:srgbClr>
            </a:outerShdw>
          </a:effectLst>
        </p:spPr>
      </p:pic>
      <p:pic>
        <p:nvPicPr>
          <p:cNvPr id="19" name="Изображение 7" descr="Macintosh HD:Users:mac:Desktop:Снимок экрана 2017-10-07 в 00.56.19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4149080"/>
            <a:ext cx="717229" cy="720080"/>
          </a:xfrm>
          <a:prstGeom prst="rect">
            <a:avLst/>
          </a:prstGeom>
          <a:noFill/>
          <a:ln>
            <a:noFill/>
          </a:ln>
          <a:effectLst>
            <a:outerShdw blurRad="101600" dist="50800" dir="2700000" algn="ctr" rotWithShape="0">
              <a:srgbClr val="000000">
                <a:alpha val="54000"/>
              </a:srgbClr>
            </a:outerShdw>
          </a:effectLst>
        </p:spPr>
      </p:pic>
      <p:pic>
        <p:nvPicPr>
          <p:cNvPr id="20" name="Изображение 8" descr="Macintosh HD:Users:mac:Desktop:Снимок экрана 2017-10-07 в 01.05.43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5301208"/>
            <a:ext cx="735140" cy="648072"/>
          </a:xfrm>
          <a:prstGeom prst="rect">
            <a:avLst/>
          </a:prstGeom>
          <a:noFill/>
          <a:ln>
            <a:noFill/>
          </a:ln>
          <a:effectLst>
            <a:outerShdw blurRad="101600" dist="50800" dir="270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6183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7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00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5298</TotalTime>
  <Words>916</Words>
  <Application>Microsoft Macintosh PowerPoint</Application>
  <PresentationFormat>Лист A4 (210x297 мм)</PresentationFormat>
  <Paragraphs>151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mac</cp:lastModifiedBy>
  <cp:revision>357</cp:revision>
  <cp:lastPrinted>2017-03-29T14:16:48Z</cp:lastPrinted>
  <dcterms:created xsi:type="dcterms:W3CDTF">2016-02-22T13:10:46Z</dcterms:created>
  <dcterms:modified xsi:type="dcterms:W3CDTF">2017-10-12T17:15:30Z</dcterms:modified>
</cp:coreProperties>
</file>